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6"/>
  </p:notesMasterIdLst>
  <p:sldIdLst>
    <p:sldId id="256" r:id="rId2"/>
    <p:sldId id="397" r:id="rId3"/>
    <p:sldId id="398" r:id="rId4"/>
    <p:sldId id="257" r:id="rId5"/>
    <p:sldId id="263" r:id="rId6"/>
    <p:sldId id="264" r:id="rId7"/>
    <p:sldId id="258" r:id="rId8"/>
    <p:sldId id="259" r:id="rId9"/>
    <p:sldId id="260" r:id="rId10"/>
    <p:sldId id="261" r:id="rId11"/>
    <p:sldId id="262" r:id="rId12"/>
    <p:sldId id="396" r:id="rId13"/>
    <p:sldId id="266" r:id="rId14"/>
    <p:sldId id="26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152"/>
    <p:restoredTop sz="94650"/>
  </p:normalViewPr>
  <p:slideViewPr>
    <p:cSldViewPr snapToGrid="0" snapToObjects="1">
      <p:cViewPr>
        <p:scale>
          <a:sx n="66" d="100"/>
          <a:sy n="66" d="100"/>
        </p:scale>
        <p:origin x="1352"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8CD71-4833-D241-9C24-E07BA428460D}" type="datetimeFigureOut">
              <a:rPr lang="en-US" smtClean="0"/>
              <a:t>7/9/21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7FFE4-573E-044B-86F2-A86FD38E6320}" type="slidenum">
              <a:rPr lang="en-US" smtClean="0"/>
              <a:t>‹#›</a:t>
            </a:fld>
            <a:endParaRPr lang="en-US"/>
          </a:p>
        </p:txBody>
      </p:sp>
    </p:spTree>
    <p:extLst>
      <p:ext uri="{BB962C8B-B14F-4D97-AF65-F5344CB8AC3E}">
        <p14:creationId xmlns:p14="http://schemas.microsoft.com/office/powerpoint/2010/main" val="420567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5" name="Shape 10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1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8" name="Shape 18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3543812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7" name="Shape 19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2251164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6" name="Shape 20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43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5" name="Shape 10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27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8" name="Shape 16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136354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8" name="Shape 17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206745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7" name="Shape 11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421485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5" name="Shape 12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527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7" name="Shape 13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422349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6" name="Shape 14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005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8" name="Shape 15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323175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r>
              <a:rPr lang="en-US" dirty="0"/>
              <a:t>Last Edit</a:t>
            </a:r>
            <a:r>
              <a:rPr lang="en-US"/>
              <a:t>: </a:t>
            </a:r>
            <a:fld id="{A8EC73E3-3AFE-4243-B0C0-8C181B331849}" type="datetime1">
              <a:rPr lang="en-US" smtClean="0"/>
              <a:t>7/9/21</a:t>
            </a:fld>
            <a:endParaRPr lang="en-US" dirty="0"/>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Copyright 2021, FLLTutorials.com</a:t>
            </a:r>
            <a:endParaRPr lang="en-US" dirty="0"/>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pic>
        <p:nvPicPr>
          <p:cNvPr id="8" name="Picture 7">
            <a:extLst>
              <a:ext uri="{FF2B5EF4-FFF2-40B4-BE49-F238E27FC236}">
                <a16:creationId xmlns:a16="http://schemas.microsoft.com/office/drawing/2014/main" id="{D4B45051-E032-1249-AC8B-C5EB1B15FB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35279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1564DF94-04E7-1E40-A6EF-544E564AA7B0}" type="datetime1">
              <a:rPr lang="en-US" smtClean="0"/>
              <a:t>7/9/21</a:t>
            </a:fld>
            <a:endParaRPr lang="en-US" dirty="0"/>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2021, FLLTutorials.com</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595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C2F2A69B-7FA2-F14B-B27E-F1238BFF3476}" type="datetime1">
              <a:rPr lang="en-US" smtClean="0"/>
              <a:t>7/9/21</a:t>
            </a:fld>
            <a:endParaRPr lang="en-US" dirty="0"/>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2021, FLLTutorials.com</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503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dirty="0"/>
              <a:t>Click to edit Master title style</a:t>
            </a:r>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684519" y="6507480"/>
            <a:ext cx="2008407" cy="143207"/>
          </a:xfrm>
        </p:spPr>
        <p:txBody>
          <a:bodyPr/>
          <a:lstStyle>
            <a:lvl1pPr>
              <a:defRPr>
                <a:solidFill>
                  <a:schemeClr val="accent1">
                    <a:lumMod val="75000"/>
                    <a:lumOff val="25000"/>
                  </a:schemeClr>
                </a:solidFill>
              </a:defRPr>
            </a:lvl1pPr>
          </a:lstStyle>
          <a:p>
            <a:r>
              <a:rPr lang="en-US" dirty="0"/>
              <a:t>Last Edit</a:t>
            </a:r>
            <a:r>
              <a:rPr lang="en-US"/>
              <a:t>: </a:t>
            </a:r>
            <a:fld id="{9F18BFE5-D7D5-8E4F-90A1-9D0FB057209C}" type="datetime1">
              <a:rPr lang="en-US" smtClean="0"/>
              <a:t>7/9/21</a:t>
            </a:fld>
            <a:endParaRPr lang="en-US" dirty="0"/>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0" y="6492875"/>
            <a:ext cx="4870585" cy="365125"/>
          </a:xfrm>
        </p:spPr>
        <p:txBody>
          <a:bodyPr/>
          <a:lstStyle>
            <a:lvl1pPr>
              <a:defRPr sz="1200">
                <a:solidFill>
                  <a:schemeClr val="accent1">
                    <a:lumMod val="75000"/>
                    <a:lumOff val="25000"/>
                  </a:schemeClr>
                </a:solidFill>
              </a:defRPr>
            </a:lvl1pPr>
          </a:lstStyle>
          <a:p>
            <a:r>
              <a:rPr lang="en-US"/>
              <a:t>Copyright 2021, FLLTutorials.com</a:t>
            </a:r>
            <a:endParaRPr lang="en-US" dirty="0"/>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8686798" y="6507480"/>
            <a:ext cx="457202" cy="350519"/>
          </a:xfrm>
        </p:spPr>
        <p:txBody>
          <a:bodyPr/>
          <a:lstStyle>
            <a:lvl1pPr>
              <a:defRPr sz="1200">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569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userDrawn="1"/>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7/9/21</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userDrawn="1"/>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userDrawn="1"/>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458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90F759D9-8FC7-F14F-A9C0-9D9A6329A9FC}" type="datetime1">
              <a:rPr lang="en-US" smtClean="0"/>
              <a:t>7/9/21</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2021, FLLTutorials.com</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5719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E346F097-3E00-6A4D-9807-74929D139299}" type="datetime1">
              <a:rPr lang="en-US" smtClean="0"/>
              <a:t>7/9/21</a:t>
            </a:fld>
            <a:endParaRPr lang="en-US" dirty="0"/>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2021, FLLTutorials.com</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6982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6382021"/>
            <a:ext cx="2133600" cy="365125"/>
          </a:xfrm>
          <a:prstGeom prst="rect">
            <a:avLst/>
          </a:prstGeom>
        </p:spPr>
        <p:txBody>
          <a:bodyPr/>
          <a:lstStyle/>
          <a:p>
            <a:fld id="{FF28E24B-F835-FC43-83A0-7DA7342729F6}" type="datetime1">
              <a:rPr lang="en-US" smtClean="0"/>
              <a:t>7/9/21</a:t>
            </a:fld>
            <a:endParaRPr lang="en-US" dirty="0"/>
          </a:p>
        </p:txBody>
      </p:sp>
      <p:sp>
        <p:nvSpPr>
          <p:cNvPr id="4" name="Footer Placeholder 3"/>
          <p:cNvSpPr>
            <a:spLocks noGrp="1"/>
          </p:cNvSpPr>
          <p:nvPr>
            <p:ph type="ftr" sz="quarter" idx="11"/>
          </p:nvPr>
        </p:nvSpPr>
        <p:spPr>
          <a:xfrm>
            <a:off x="17521" y="6477903"/>
            <a:ext cx="4870585" cy="365125"/>
          </a:xfrm>
          <a:prstGeom prst="rect">
            <a:avLst/>
          </a:prstGeom>
        </p:spPr>
        <p:txBody>
          <a:bodyPr/>
          <a:lstStyle>
            <a:lvl1pPr>
              <a:defRPr sz="1200"/>
            </a:lvl1pPr>
          </a:lstStyle>
          <a:p>
            <a:r>
              <a:rPr lang="en-US"/>
              <a:t>Copyright 2021, FLLTutorials.com</a:t>
            </a:r>
            <a:endParaRPr lang="en-US" dirty="0"/>
          </a:p>
        </p:txBody>
      </p:sp>
      <p:sp>
        <p:nvSpPr>
          <p:cNvPr id="5" name="Slide Number Placeholder 4"/>
          <p:cNvSpPr>
            <a:spLocks noGrp="1"/>
          </p:cNvSpPr>
          <p:nvPr>
            <p:ph type="sldNum" sz="quarter" idx="12"/>
          </p:nvPr>
        </p:nvSpPr>
        <p:spPr>
          <a:xfrm>
            <a:off x="8729069" y="6482229"/>
            <a:ext cx="416500" cy="365125"/>
          </a:xfrm>
          <a:prstGeom prst="rect">
            <a:avLst/>
          </a:prstGeom>
        </p:spPr>
        <p:txBody>
          <a:bodyPr/>
          <a:lstStyle>
            <a:lvl1pPr>
              <a:defRPr sz="12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839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1885806B-0BEA-954E-BE6D-AECFBDA2BD64}" type="datetime1">
              <a:rPr lang="en-US" smtClean="0"/>
              <a:t>7/9/21</a:t>
            </a:fld>
            <a:endParaRPr lang="en-US" dirty="0"/>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Copyright 2021, FLLTutorials.com</a:t>
            </a:r>
            <a:endParaRPr lang="en-US" dirty="0"/>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672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4B167545-DCCE-314F-8FAB-F91B6BCA6FDC}" type="datetime1">
              <a:rPr lang="en-US" smtClean="0"/>
              <a:t>7/9/21</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2021, FLLTutorials.com</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887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36DA4113-8758-6343-B98E-49A94A0E8AB5}" type="datetime1">
              <a:rPr lang="en-US" smtClean="0"/>
              <a:t>7/9/21</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2021, FLLTutorials.com</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649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r>
              <a:rPr lang="en-US" dirty="0"/>
              <a:t>Last Edit</a:t>
            </a:r>
            <a:r>
              <a:rPr lang="en-US"/>
              <a:t>: </a:t>
            </a:r>
            <a:fld id="{82438690-5311-F948-AE1C-C4B03E4DD04B}" type="datetime1">
              <a:rPr lang="en-US" smtClean="0"/>
              <a:t>7/9/21</a:t>
            </a:fld>
            <a:endParaRPr lang="en-US" dirty="0"/>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Copyright 2021, FLLTutorials.com</a:t>
            </a:r>
            <a:endParaRPr lang="en-US" dirty="0"/>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54560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C8D1-16D7-AC48-8FF7-4AF4CC152D2A}"/>
              </a:ext>
            </a:extLst>
          </p:cNvPr>
          <p:cNvSpPr>
            <a:spLocks noGrp="1"/>
          </p:cNvSpPr>
          <p:nvPr>
            <p:ph type="ctrTitle"/>
          </p:nvPr>
        </p:nvSpPr>
        <p:spPr/>
        <p:txBody>
          <a:bodyPr/>
          <a:lstStyle/>
          <a:p>
            <a:r>
              <a:rPr lang="en-US" dirty="0"/>
              <a:t>CORE VALUES JUDGING</a:t>
            </a:r>
          </a:p>
        </p:txBody>
      </p:sp>
      <p:sp>
        <p:nvSpPr>
          <p:cNvPr id="3" name="Subtitle 2">
            <a:extLst>
              <a:ext uri="{FF2B5EF4-FFF2-40B4-BE49-F238E27FC236}">
                <a16:creationId xmlns:a16="http://schemas.microsoft.com/office/drawing/2014/main" id="{4061BC93-F90C-8A4F-A719-10187FF93249}"/>
              </a:ext>
            </a:extLst>
          </p:cNvPr>
          <p:cNvSpPr>
            <a:spLocks noGrp="1"/>
          </p:cNvSpPr>
          <p:nvPr>
            <p:ph type="subTitle" idx="1"/>
          </p:nvPr>
        </p:nvSpPr>
        <p:spPr>
          <a:xfrm>
            <a:off x="581192" y="5161024"/>
            <a:ext cx="7989752" cy="590321"/>
          </a:xfrm>
          <a:ln>
            <a:noFill/>
          </a:ln>
        </p:spPr>
        <p:txBody>
          <a:bodyPr/>
          <a:lstStyle/>
          <a:p>
            <a:r>
              <a:rPr lang="en-US"/>
              <a:t>Bayou Builders</a:t>
            </a:r>
            <a:endParaRPr lang="en-US" dirty="0"/>
          </a:p>
        </p:txBody>
      </p:sp>
    </p:spTree>
    <p:extLst>
      <p:ext uri="{BB962C8B-B14F-4D97-AF65-F5344CB8AC3E}">
        <p14:creationId xmlns:p14="http://schemas.microsoft.com/office/powerpoint/2010/main" val="89238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R="0">
              <a:spcBef>
                <a:spcPts val="0"/>
              </a:spcBef>
              <a:buClr>
                <a:schemeClr val="lt1"/>
              </a:buClr>
              <a:buSzPts val="2800"/>
            </a:pPr>
            <a:r>
              <a:rPr lang="en-US" dirty="0">
                <a:sym typeface="Cabin"/>
              </a:rPr>
              <a:t>DURING THE ACTIVITY</a:t>
            </a:r>
            <a:endParaRPr dirty="0"/>
          </a:p>
        </p:txBody>
      </p:sp>
      <p:sp>
        <p:nvSpPr>
          <p:cNvPr id="149" name="Shape 14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2400" dirty="0"/>
              <a:t>You want to make sure you pay close attention to the directions given for the activity. If you don’t understand something or need to clarify, don’t hesitate to ask questions.</a:t>
            </a:r>
            <a:endParaRPr sz="2400" dirty="0"/>
          </a:p>
          <a:p>
            <a:pPr>
              <a:spcBef>
                <a:spcPts val="0"/>
              </a:spcBef>
              <a:spcAft>
                <a:spcPts val="0"/>
              </a:spcAft>
            </a:pPr>
            <a:endParaRPr sz="1200" dirty="0"/>
          </a:p>
          <a:p>
            <a:pPr>
              <a:spcBef>
                <a:spcPts val="0"/>
              </a:spcBef>
              <a:spcAft>
                <a:spcPts val="0"/>
              </a:spcAft>
            </a:pPr>
            <a:r>
              <a:rPr lang="en-US" sz="2400" dirty="0"/>
              <a:t>Spend about a minute sharing ideas and voting on a plan. Make sure to review the plan before starting so that everyone understands his or her role.</a:t>
            </a:r>
            <a:endParaRPr sz="2400" dirty="0"/>
          </a:p>
          <a:p>
            <a:pPr marL="457200" marR="0" lvl="0" indent="0" algn="l" rtl="0">
              <a:spcBef>
                <a:spcPts val="0"/>
              </a:spcBef>
              <a:spcAft>
                <a:spcPts val="0"/>
              </a:spcAft>
              <a:buNone/>
            </a:pPr>
            <a:endParaRPr sz="2400" dirty="0"/>
          </a:p>
        </p:txBody>
      </p:sp>
      <p:sp>
        <p:nvSpPr>
          <p:cNvPr id="151" name="Shape 15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0" i="0" u="none" strike="noStrike" cap="none" dirty="0">
                <a:solidFill>
                  <a:srgbClr val="2D58AC"/>
                </a:solidFill>
                <a:latin typeface="Cabin"/>
                <a:ea typeface="Cabin"/>
                <a:cs typeface="Cabin"/>
                <a:sym typeface="Cabin"/>
              </a:rPr>
              <a:t>Copyright 2021, </a:t>
            </a:r>
            <a:r>
              <a:rPr lang="en-US" b="0" i="0" u="none" strike="noStrike" cap="none" dirty="0" err="1">
                <a:solidFill>
                  <a:srgbClr val="2D58AC"/>
                </a:solidFill>
                <a:latin typeface="Cabin"/>
                <a:ea typeface="Cabin"/>
                <a:cs typeface="Cabin"/>
                <a:sym typeface="Cabin"/>
              </a:rPr>
              <a:t>FLLTutorials.com</a:t>
            </a:r>
            <a:endParaRPr b="0" i="0" u="none" strike="noStrike" cap="none" dirty="0">
              <a:solidFill>
                <a:srgbClr val="2D58AC"/>
              </a:solidFill>
              <a:latin typeface="Cabin"/>
              <a:ea typeface="Cabin"/>
              <a:cs typeface="Cabin"/>
              <a:sym typeface="Cabin"/>
            </a:endParaRPr>
          </a:p>
        </p:txBody>
      </p:sp>
      <p:sp>
        <p:nvSpPr>
          <p:cNvPr id="152" name="Shape 152"/>
          <p:cNvSpPr txBox="1">
            <a:spLocks noGrp="1"/>
          </p:cNvSpPr>
          <p:nvPr>
            <p:ph type="sldNum" sz="quarter" idx="1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b="0" i="0" u="none" strike="noStrike" cap="none">
                <a:solidFill>
                  <a:srgbClr val="2D58AC"/>
                </a:solidFill>
                <a:latin typeface="Cabin"/>
                <a:ea typeface="Cabin"/>
                <a:cs typeface="Cabin"/>
                <a:sym typeface="Cabin"/>
              </a:rPr>
              <a:t>10</a:t>
            </a:fld>
            <a:endParaRPr b="0" i="0" u="none" strike="noStrike" cap="none">
              <a:solidFill>
                <a:srgbClr val="2D58AC"/>
              </a:solidFill>
              <a:latin typeface="Cabin"/>
              <a:ea typeface="Cabin"/>
              <a:cs typeface="Cabin"/>
              <a:sym typeface="Cabin"/>
            </a:endParaRPr>
          </a:p>
        </p:txBody>
      </p:sp>
      <p:pic>
        <p:nvPicPr>
          <p:cNvPr id="153" name="Shape 1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98475" y="3998250"/>
            <a:ext cx="3214850" cy="2292075"/>
          </a:xfrm>
          <a:prstGeom prst="rect">
            <a:avLst/>
          </a:prstGeom>
          <a:noFill/>
          <a:ln>
            <a:noFill/>
          </a:ln>
        </p:spPr>
      </p:pic>
      <p:pic>
        <p:nvPicPr>
          <p:cNvPr id="154" name="Shape 15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870500" y="3998250"/>
            <a:ext cx="2929975" cy="2292074"/>
          </a:xfrm>
          <a:prstGeom prst="rect">
            <a:avLst/>
          </a:prstGeom>
          <a:noFill/>
          <a:ln>
            <a:noFill/>
          </a:ln>
        </p:spPr>
      </p:pic>
    </p:spTree>
    <p:extLst>
      <p:ext uri="{BB962C8B-B14F-4D97-AF65-F5344CB8AC3E}">
        <p14:creationId xmlns:p14="http://schemas.microsoft.com/office/powerpoint/2010/main" val="353358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dirty="0"/>
              <a:t>WHAT IF YOU DON’T FINISH THE ACTIVITY?</a:t>
            </a:r>
            <a:endParaRPr dirty="0"/>
          </a:p>
        </p:txBody>
      </p:sp>
      <p:sp>
        <p:nvSpPr>
          <p:cNvPr id="161" name="Shape 161"/>
          <p:cNvSpPr txBox="1">
            <a:spLocks noGrp="1"/>
          </p:cNvSpPr>
          <p:nvPr>
            <p:ph idx="1"/>
          </p:nvPr>
        </p:nvSpPr>
        <p:spPr>
          <a:prstGeom prst="rect">
            <a:avLst/>
          </a:prstGeom>
        </p:spPr>
        <p:txBody>
          <a:bodyPr spcFirstLastPara="1" wrap="square" lIns="91425" tIns="45700" rIns="91425" bIns="45700" anchor="t" anchorCtr="0">
            <a:noAutofit/>
          </a:bodyPr>
          <a:lstStyle/>
          <a:p>
            <a:pPr marL="457200" lvl="0" indent="-381000" rtl="0">
              <a:spcBef>
                <a:spcPts val="0"/>
              </a:spcBef>
              <a:spcAft>
                <a:spcPts val="0"/>
              </a:spcAft>
              <a:buSzPts val="2400"/>
              <a:buFont typeface="Wingdings" pitchFamily="2" charset="2"/>
              <a:buChar char="§"/>
            </a:pPr>
            <a:r>
              <a:rPr lang="en-US" sz="2400" dirty="0"/>
              <a:t>It’s okay if you don’t finish the activity. Sometimes you might not. The purpose of the activity is to give judges the chance to see how you relate to one another.</a:t>
            </a:r>
            <a:endParaRPr sz="2400" dirty="0"/>
          </a:p>
          <a:p>
            <a:pPr marL="457200" lvl="0" indent="-381000" rtl="0">
              <a:spcBef>
                <a:spcPts val="0"/>
              </a:spcBef>
              <a:spcAft>
                <a:spcPts val="0"/>
              </a:spcAft>
              <a:buSzPts val="2400"/>
              <a:buFont typeface="Wingdings" pitchFamily="2" charset="2"/>
              <a:buChar char="§"/>
            </a:pPr>
            <a:r>
              <a:rPr lang="en-US" sz="2400" dirty="0"/>
              <a:t>The important part is to include everyone on the team equally in the process and have fun.</a:t>
            </a:r>
            <a:endParaRPr dirty="0"/>
          </a:p>
        </p:txBody>
      </p:sp>
      <p:sp>
        <p:nvSpPr>
          <p:cNvPr id="2" name="Footer Placeholder 1">
            <a:extLst>
              <a:ext uri="{FF2B5EF4-FFF2-40B4-BE49-F238E27FC236}">
                <a16:creationId xmlns:a16="http://schemas.microsoft.com/office/drawing/2014/main" id="{3EE53B83-A03A-B74A-BE1F-441E6C242E82}"/>
              </a:ext>
            </a:extLst>
          </p:cNvPr>
          <p:cNvSpPr>
            <a:spLocks noGrp="1"/>
          </p:cNvSpPr>
          <p:nvPr>
            <p:ph type="ftr" sz="quarter" idx="11"/>
          </p:nvPr>
        </p:nvSpPr>
        <p:spPr/>
        <p:txBody>
          <a:bodyPr/>
          <a:lstStyle/>
          <a:p>
            <a:r>
              <a:rPr lang="en-US" dirty="0"/>
              <a:t>Copyright 2021, </a:t>
            </a:r>
            <a:r>
              <a:rPr lang="en-US" dirty="0" err="1"/>
              <a:t>FLLTutorials.com</a:t>
            </a:r>
            <a:endParaRPr lang="en-US" dirty="0"/>
          </a:p>
        </p:txBody>
      </p:sp>
      <p:sp>
        <p:nvSpPr>
          <p:cNvPr id="162" name="Shape 162"/>
          <p:cNvSpPr txBox="1">
            <a:spLocks noGrp="1"/>
          </p:cNvSpPr>
          <p:nvPr>
            <p:ph type="sldNum" sz="quarter" idx="12"/>
          </p:nvPr>
        </p:nvSpPr>
        <p:spPr>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pic>
        <p:nvPicPr>
          <p:cNvPr id="163" name="Shape 16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272725" y="3652250"/>
            <a:ext cx="3451901" cy="2588926"/>
          </a:xfrm>
          <a:prstGeom prst="rect">
            <a:avLst/>
          </a:prstGeom>
          <a:noFill/>
          <a:ln>
            <a:noFill/>
          </a:ln>
        </p:spPr>
      </p:pic>
      <p:pic>
        <p:nvPicPr>
          <p:cNvPr id="164" name="Shape 16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145175" y="3652250"/>
            <a:ext cx="2655300" cy="2588925"/>
          </a:xfrm>
          <a:prstGeom prst="rect">
            <a:avLst/>
          </a:prstGeom>
          <a:noFill/>
          <a:ln>
            <a:noFill/>
          </a:ln>
        </p:spPr>
      </p:pic>
    </p:spTree>
    <p:extLst>
      <p:ext uri="{BB962C8B-B14F-4D97-AF65-F5344CB8AC3E}">
        <p14:creationId xmlns:p14="http://schemas.microsoft.com/office/powerpoint/2010/main" val="362275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PREPARING TO ANSWER JUDGING QUESTIONS</a:t>
            </a:r>
            <a:endParaRPr/>
          </a:p>
        </p:txBody>
      </p:sp>
      <p:sp>
        <p:nvSpPr>
          <p:cNvPr id="191" name="Shape 191"/>
          <p:cNvSpPr txBox="1">
            <a:spLocks noGrp="1"/>
          </p:cNvSpPr>
          <p:nvPr>
            <p:ph idx="1"/>
          </p:nvPr>
        </p:nvSpPr>
        <p:spPr>
          <a:xfrm>
            <a:off x="448092" y="1505583"/>
            <a:ext cx="4422494" cy="4353215"/>
          </a:xfrm>
          <a:prstGeom prst="rect">
            <a:avLst/>
          </a:prstGeom>
        </p:spPr>
        <p:txBody>
          <a:bodyPr spcFirstLastPara="1" wrap="square" lIns="91425" tIns="45700" rIns="91425" bIns="45700" anchor="t" anchorCtr="0">
            <a:noAutofit/>
          </a:bodyPr>
          <a:lstStyle/>
          <a:p>
            <a:pPr>
              <a:spcBef>
                <a:spcPts val="720"/>
              </a:spcBef>
              <a:spcAft>
                <a:spcPts val="0"/>
              </a:spcAft>
            </a:pPr>
            <a:r>
              <a:rPr lang="en-US" sz="2000" dirty="0"/>
              <a:t>In the days leading up to competitions, practice answering questions. Everyone should practice answering multiple questions.</a:t>
            </a:r>
            <a:endParaRPr sz="2000" dirty="0"/>
          </a:p>
          <a:p>
            <a:pPr>
              <a:spcBef>
                <a:spcPts val="720"/>
              </a:spcBef>
              <a:spcAft>
                <a:spcPts val="0"/>
              </a:spcAft>
            </a:pPr>
            <a:endParaRPr sz="1000" dirty="0"/>
          </a:p>
          <a:p>
            <a:pPr>
              <a:spcBef>
                <a:spcPts val="720"/>
              </a:spcBef>
              <a:spcAft>
                <a:spcPts val="0"/>
              </a:spcAft>
            </a:pPr>
            <a:r>
              <a:rPr lang="en-US" sz="2000" dirty="0"/>
              <a:t>All students on the team should be able to give examples of how they used each of the Core Values</a:t>
            </a:r>
            <a:endParaRPr sz="2000" dirty="0"/>
          </a:p>
        </p:txBody>
      </p:sp>
      <p:sp>
        <p:nvSpPr>
          <p:cNvPr id="2" name="Footer Placeholder 1">
            <a:extLst>
              <a:ext uri="{FF2B5EF4-FFF2-40B4-BE49-F238E27FC236}">
                <a16:creationId xmlns:a16="http://schemas.microsoft.com/office/drawing/2014/main" id="{0FB7AB09-5065-1349-9D92-E861495A2871}"/>
              </a:ext>
            </a:extLst>
          </p:cNvPr>
          <p:cNvSpPr>
            <a:spLocks noGrp="1"/>
          </p:cNvSpPr>
          <p:nvPr>
            <p:ph type="ftr" sz="quarter" idx="11"/>
          </p:nvPr>
        </p:nvSpPr>
        <p:spPr/>
        <p:txBody>
          <a:bodyPr/>
          <a:lstStyle/>
          <a:p>
            <a:r>
              <a:rPr lang="en-US"/>
              <a:t>Copyright 2021, FLLTutorials.com</a:t>
            </a:r>
            <a:endParaRPr lang="en-US" dirty="0"/>
          </a:p>
        </p:txBody>
      </p:sp>
      <p:sp>
        <p:nvSpPr>
          <p:cNvPr id="192" name="Shape 192"/>
          <p:cNvSpPr txBox="1">
            <a:spLocks noGrp="1"/>
          </p:cNvSpPr>
          <p:nvPr>
            <p:ph type="sldNum" sz="quarter" idx="12"/>
          </p:nvPr>
        </p:nvSpPr>
        <p:spPr>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pic>
        <p:nvPicPr>
          <p:cNvPr id="4" name="Picture 3" descr="Chart, bar chart&#10;&#10;Description automatically generated">
            <a:extLst>
              <a:ext uri="{FF2B5EF4-FFF2-40B4-BE49-F238E27FC236}">
                <a16:creationId xmlns:a16="http://schemas.microsoft.com/office/drawing/2014/main" id="{67864ACF-4EE2-AC4B-9867-D3484FA8BE07}"/>
              </a:ext>
            </a:extLst>
          </p:cNvPr>
          <p:cNvPicPr>
            <a:picLocks noChangeAspect="1"/>
          </p:cNvPicPr>
          <p:nvPr/>
        </p:nvPicPr>
        <p:blipFill rotWithShape="1">
          <a:blip r:embed="rId3"/>
          <a:srcRect l="2568" r="26207"/>
          <a:stretch/>
        </p:blipFill>
        <p:spPr>
          <a:xfrm>
            <a:off x="5257799" y="1657233"/>
            <a:ext cx="3157539" cy="3076575"/>
          </a:xfrm>
          <a:prstGeom prst="rect">
            <a:avLst/>
          </a:prstGeom>
        </p:spPr>
      </p:pic>
    </p:spTree>
    <p:extLst>
      <p:ext uri="{BB962C8B-B14F-4D97-AF65-F5344CB8AC3E}">
        <p14:creationId xmlns:p14="http://schemas.microsoft.com/office/powerpoint/2010/main" val="1920715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FINAL THOUGHTS...</a:t>
            </a:r>
            <a:endParaRPr/>
          </a:p>
        </p:txBody>
      </p:sp>
      <p:sp>
        <p:nvSpPr>
          <p:cNvPr id="200" name="Shape 200"/>
          <p:cNvSpPr txBox="1">
            <a:spLocks noGrp="1"/>
          </p:cNvSpPr>
          <p:nvPr>
            <p:ph idx="1"/>
          </p:nvPr>
        </p:nvSpPr>
        <p:spPr>
          <a:prstGeom prst="rect">
            <a:avLst/>
          </a:prstGeom>
        </p:spPr>
        <p:txBody>
          <a:bodyPr spcFirstLastPara="1" wrap="square" lIns="91425" tIns="45700" rIns="91425" bIns="45700" anchor="t" anchorCtr="0">
            <a:noAutofit/>
          </a:bodyPr>
          <a:lstStyle/>
          <a:p>
            <a:pPr>
              <a:spcBef>
                <a:spcPts val="720"/>
              </a:spcBef>
              <a:spcAft>
                <a:spcPts val="0"/>
              </a:spcAft>
            </a:pPr>
            <a:r>
              <a:rPr lang="en-US" sz="2200" dirty="0"/>
              <a:t>Be sure to share information about your community outreach and what you have done to share your FIRST experiences with others.</a:t>
            </a:r>
            <a:endParaRPr sz="2200" dirty="0"/>
          </a:p>
          <a:p>
            <a:pPr>
              <a:spcBef>
                <a:spcPts val="720"/>
              </a:spcBef>
            </a:pPr>
            <a:r>
              <a:rPr lang="en-US" sz="2200" dirty="0"/>
              <a:t>It’s important to keep documentation on all of your core values and community outreach activities. These can be kept in a binder or engineering notebook.</a:t>
            </a:r>
            <a:endParaRPr sz="2200" dirty="0"/>
          </a:p>
        </p:txBody>
      </p:sp>
      <p:sp>
        <p:nvSpPr>
          <p:cNvPr id="2" name="Footer Placeholder 1">
            <a:extLst>
              <a:ext uri="{FF2B5EF4-FFF2-40B4-BE49-F238E27FC236}">
                <a16:creationId xmlns:a16="http://schemas.microsoft.com/office/drawing/2014/main" id="{FFAD35C0-68FB-4D46-9DA9-C92C1292C693}"/>
              </a:ext>
            </a:extLst>
          </p:cNvPr>
          <p:cNvSpPr>
            <a:spLocks noGrp="1"/>
          </p:cNvSpPr>
          <p:nvPr>
            <p:ph type="ftr" sz="quarter" idx="11"/>
          </p:nvPr>
        </p:nvSpPr>
        <p:spPr/>
        <p:txBody>
          <a:bodyPr/>
          <a:lstStyle/>
          <a:p>
            <a:r>
              <a:rPr lang="en-US"/>
              <a:t>Copyright 2021, FLLTutorials.com</a:t>
            </a:r>
            <a:endParaRPr lang="en-US" dirty="0"/>
          </a:p>
        </p:txBody>
      </p:sp>
      <p:sp>
        <p:nvSpPr>
          <p:cNvPr id="201" name="Shape 201"/>
          <p:cNvSpPr txBox="1">
            <a:spLocks noGrp="1"/>
          </p:cNvSpPr>
          <p:nvPr>
            <p:ph type="sldNum" sz="quarter" idx="12"/>
          </p:nvPr>
        </p:nvSpPr>
        <p:spPr>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13</a:t>
            </a:fld>
            <a:endParaRPr/>
          </a:p>
        </p:txBody>
      </p:sp>
      <p:pic>
        <p:nvPicPr>
          <p:cNvPr id="202" name="Shape 20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88850" y="4066650"/>
            <a:ext cx="2984926" cy="2232476"/>
          </a:xfrm>
          <a:prstGeom prst="rect">
            <a:avLst/>
          </a:prstGeom>
          <a:noFill/>
          <a:ln>
            <a:noFill/>
          </a:ln>
        </p:spPr>
      </p:pic>
      <p:pic>
        <p:nvPicPr>
          <p:cNvPr id="203" name="Shape 20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593150" y="4066650"/>
            <a:ext cx="3336125" cy="2232475"/>
          </a:xfrm>
          <a:prstGeom prst="rect">
            <a:avLst/>
          </a:prstGeom>
          <a:noFill/>
          <a:ln>
            <a:noFill/>
          </a:ln>
        </p:spPr>
      </p:pic>
    </p:spTree>
    <p:extLst>
      <p:ext uri="{BB962C8B-B14F-4D97-AF65-F5344CB8AC3E}">
        <p14:creationId xmlns:p14="http://schemas.microsoft.com/office/powerpoint/2010/main" val="4286332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2800"/>
              <a:buFont typeface="Cabin"/>
              <a:buNone/>
            </a:pPr>
            <a:r>
              <a:rPr lang="en-US" sz="2800" b="0" i="0" u="none" strike="noStrike" cap="none">
                <a:solidFill>
                  <a:schemeClr val="lt1"/>
                </a:solidFill>
                <a:latin typeface="Cabin"/>
                <a:ea typeface="Cabin"/>
                <a:cs typeface="Cabin"/>
                <a:sym typeface="Cabin"/>
              </a:rPr>
              <a:t>CREDITS</a:t>
            </a:r>
            <a:endParaRPr/>
          </a:p>
        </p:txBody>
      </p:sp>
      <p:sp>
        <p:nvSpPr>
          <p:cNvPr id="209" name="Shape 20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a:spcBef>
                <a:spcPts val="0"/>
              </a:spcBef>
              <a:spcAft>
                <a:spcPts val="0"/>
              </a:spcAft>
              <a:buSzPts val="2576"/>
            </a:pPr>
            <a:r>
              <a:rPr lang="en-US" sz="2800" b="0" i="0" u="none" strike="noStrike" cap="none" dirty="0">
                <a:solidFill>
                  <a:schemeClr val="dk2"/>
                </a:solidFill>
                <a:latin typeface="Cabin"/>
                <a:ea typeface="Cabin"/>
                <a:cs typeface="Cabin"/>
                <a:sym typeface="Cabin"/>
              </a:rPr>
              <a:t>This lesson was written by</a:t>
            </a:r>
            <a:r>
              <a:rPr lang="en-US" sz="2800" dirty="0"/>
              <a:t> the Bayou Builders (https://</a:t>
            </a:r>
            <a:r>
              <a:rPr lang="en-US" sz="2800" dirty="0" err="1"/>
              <a:t>www.bayoubuilders.org</a:t>
            </a:r>
            <a:r>
              <a:rPr lang="en-US" sz="2800" dirty="0"/>
              <a:t>/)</a:t>
            </a:r>
            <a:endParaRPr dirty="0"/>
          </a:p>
          <a:p>
            <a:pPr>
              <a:spcBef>
                <a:spcPts val="1160"/>
              </a:spcBef>
              <a:spcAft>
                <a:spcPts val="0"/>
              </a:spcAft>
              <a:buSzPts val="2576"/>
            </a:pPr>
            <a:r>
              <a:rPr lang="en-US" sz="2800" b="0" i="0" u="none" strike="noStrike" cap="none" dirty="0">
                <a:solidFill>
                  <a:schemeClr val="dk2"/>
                </a:solidFill>
                <a:latin typeface="Cabin"/>
                <a:ea typeface="Cabin"/>
                <a:cs typeface="Cabin"/>
                <a:sym typeface="Cabin"/>
              </a:rPr>
              <a:t>More lessons for FIRST LEGO League are available at </a:t>
            </a:r>
            <a:r>
              <a:rPr lang="en-US" sz="2800" b="0" i="0" u="sng" strike="noStrike" cap="none" dirty="0">
                <a:solidFill>
                  <a:schemeClr val="hlink"/>
                </a:solidFill>
                <a:latin typeface="Cabin"/>
                <a:ea typeface="Cabin"/>
                <a:cs typeface="Cabin"/>
                <a:sym typeface="Cabin"/>
                <a:hlinkClick r:id="rId3"/>
              </a:rPr>
              <a:t>www.flltutorials.com</a:t>
            </a:r>
            <a:endParaRPr sz="2800" b="0" i="0" u="none" strike="noStrike" cap="none" dirty="0">
              <a:solidFill>
                <a:srgbClr val="0070C0"/>
              </a:solidFill>
              <a:latin typeface="Cabin"/>
              <a:ea typeface="Cabin"/>
              <a:cs typeface="Cabin"/>
              <a:sym typeface="Cabin"/>
            </a:endParaRPr>
          </a:p>
          <a:p>
            <a:pPr marL="306000" marR="0" lvl="0" indent="-142424" algn="l" rtl="0">
              <a:spcBef>
                <a:spcPts val="1160"/>
              </a:spcBef>
              <a:spcAft>
                <a:spcPts val="0"/>
              </a:spcAft>
              <a:buClr>
                <a:schemeClr val="accent2"/>
              </a:buClr>
              <a:buSzPts val="2576"/>
              <a:buFont typeface="Noto Sans Symbols"/>
              <a:buNone/>
            </a:pPr>
            <a:endParaRPr sz="2800" b="0" i="0" u="none" strike="noStrike" cap="none" dirty="0">
              <a:solidFill>
                <a:schemeClr val="dk2"/>
              </a:solidFill>
              <a:latin typeface="Cabin"/>
              <a:ea typeface="Cabin"/>
              <a:cs typeface="Cabin"/>
              <a:sym typeface="Cabin"/>
            </a:endParaRPr>
          </a:p>
          <a:p>
            <a:pPr marL="306000" marR="0" lvl="0" indent="-95688" algn="l" rtl="0">
              <a:spcBef>
                <a:spcPts val="1320"/>
              </a:spcBef>
              <a:spcAft>
                <a:spcPts val="0"/>
              </a:spcAft>
              <a:buClr>
                <a:schemeClr val="accent2"/>
              </a:buClr>
              <a:buSzPts val="3312"/>
              <a:buFont typeface="Noto Sans Symbols"/>
              <a:buNone/>
            </a:pPr>
            <a:endParaRPr sz="3600" b="0" i="0" u="none" strike="noStrike" cap="none" dirty="0">
              <a:solidFill>
                <a:schemeClr val="dk2"/>
              </a:solidFill>
              <a:latin typeface="Cabin"/>
              <a:ea typeface="Cabin"/>
              <a:cs typeface="Cabin"/>
              <a:sym typeface="Cabin"/>
            </a:endParaRPr>
          </a:p>
        </p:txBody>
      </p:sp>
      <p:sp>
        <p:nvSpPr>
          <p:cNvPr id="211" name="Shape 21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2D58AC"/>
                </a:solidFill>
                <a:latin typeface="Cabin"/>
                <a:ea typeface="Cabin"/>
                <a:cs typeface="Cabin"/>
                <a:sym typeface="Cabin"/>
              </a:rPr>
              <a:t>Copyright 2021, FLLTutorials.com</a:t>
            </a:r>
            <a:endParaRPr sz="1800" b="0" i="0" u="none" strike="noStrike" cap="none">
              <a:solidFill>
                <a:srgbClr val="2D58AC"/>
              </a:solidFill>
              <a:latin typeface="Cabin"/>
              <a:ea typeface="Cabin"/>
              <a:cs typeface="Cabin"/>
              <a:sym typeface="Cabin"/>
            </a:endParaRPr>
          </a:p>
        </p:txBody>
      </p:sp>
      <p:sp>
        <p:nvSpPr>
          <p:cNvPr id="212" name="Shape 212"/>
          <p:cNvSpPr txBox="1">
            <a:spLocks noGrp="1"/>
          </p:cNvSpPr>
          <p:nvPr>
            <p:ph type="sldNum" sz="quarter" idx="1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rgbClr val="2D58AC"/>
                </a:solidFill>
                <a:latin typeface="Cabin"/>
                <a:ea typeface="Cabin"/>
                <a:cs typeface="Cabin"/>
                <a:sym typeface="Cabin"/>
              </a:rPr>
              <a:t>14</a:t>
            </a:fld>
            <a:endParaRPr sz="1800" b="0" i="0" u="none" strike="noStrike" cap="none">
              <a:solidFill>
                <a:srgbClr val="2D58AC"/>
              </a:solidFill>
              <a:latin typeface="Cabin"/>
              <a:ea typeface="Cabin"/>
              <a:cs typeface="Cabin"/>
              <a:sym typeface="Cabin"/>
            </a:endParaRPr>
          </a:p>
        </p:txBody>
      </p:sp>
      <p:sp>
        <p:nvSpPr>
          <p:cNvPr id="213" name="Shape 213"/>
          <p:cNvSpPr txBox="1"/>
          <p:nvPr/>
        </p:nvSpPr>
        <p:spPr>
          <a:xfrm>
            <a:off x="572568" y="5047077"/>
            <a:ext cx="798975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sng" strike="noStrike" cap="none">
                <a:solidFill>
                  <a:schemeClr val="hlink"/>
                </a:solidFill>
                <a:latin typeface="Cabin"/>
                <a:ea typeface="Cabin"/>
                <a:cs typeface="Cabin"/>
                <a:sym typeface="Cabin"/>
                <a:hlinkClick r:id="rId4"/>
              </a:rPr>
              <a:t>Creative Commons Attribution-NonCommercial-ShareAlike 4.0 International License</a:t>
            </a:r>
            <a:endParaRPr sz="2400" b="0" i="0" u="none" strike="noStrike" cap="none">
              <a:solidFill>
                <a:schemeClr val="dk1"/>
              </a:solidFill>
              <a:latin typeface="Cabin"/>
              <a:ea typeface="Cabin"/>
              <a:cs typeface="Cabin"/>
              <a:sym typeface="Cabin"/>
            </a:endParaRPr>
          </a:p>
        </p:txBody>
      </p:sp>
      <p:pic>
        <p:nvPicPr>
          <p:cNvPr id="214" name="Shape 214"/>
          <p:cNvPicPr preferRelativeResize="0"/>
          <p:nvPr/>
        </p:nvPicPr>
        <p:blipFill rotWithShape="1">
          <a:blip r:embed="rId5">
            <a:alphaModFix/>
          </a:blip>
          <a:srcRect/>
          <a:stretch/>
        </p:blipFill>
        <p:spPr>
          <a:xfrm>
            <a:off x="3486559" y="4035813"/>
            <a:ext cx="2552700" cy="889000"/>
          </a:xfrm>
          <a:prstGeom prst="rect">
            <a:avLst/>
          </a:prstGeom>
          <a:noFill/>
          <a:ln>
            <a:noFill/>
          </a:ln>
        </p:spPr>
      </p:pic>
    </p:spTree>
    <p:extLst>
      <p:ext uri="{BB962C8B-B14F-4D97-AF65-F5344CB8AC3E}">
        <p14:creationId xmlns:p14="http://schemas.microsoft.com/office/powerpoint/2010/main" val="4210231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311E-1C03-744B-B5D0-AB7D5362D00E}"/>
              </a:ext>
            </a:extLst>
          </p:cNvPr>
          <p:cNvSpPr>
            <a:spLocks noGrp="1"/>
          </p:cNvSpPr>
          <p:nvPr>
            <p:ph type="title"/>
          </p:nvPr>
        </p:nvSpPr>
        <p:spPr/>
        <p:txBody>
          <a:bodyPr/>
          <a:lstStyle/>
          <a:p>
            <a:r>
              <a:rPr lang="en-US" dirty="0"/>
              <a:t>MEET THE TEAM</a:t>
            </a:r>
          </a:p>
        </p:txBody>
      </p:sp>
      <p:sp>
        <p:nvSpPr>
          <p:cNvPr id="4" name="Footer Placeholder 3">
            <a:extLst>
              <a:ext uri="{FF2B5EF4-FFF2-40B4-BE49-F238E27FC236}">
                <a16:creationId xmlns:a16="http://schemas.microsoft.com/office/drawing/2014/main" id="{4DFAAAB1-593B-7842-A5C1-8F1ABFF77B97}"/>
              </a:ext>
            </a:extLst>
          </p:cNvPr>
          <p:cNvSpPr>
            <a:spLocks noGrp="1"/>
          </p:cNvSpPr>
          <p:nvPr>
            <p:ph type="ftr" sz="quarter" idx="11"/>
          </p:nvPr>
        </p:nvSpPr>
        <p:spPr/>
        <p:txBody>
          <a:bodyPr/>
          <a:lstStyle/>
          <a:p>
            <a:r>
              <a:rPr lang="en-US"/>
              <a:t>Copyright 2021, FLLTutorials.com</a:t>
            </a:r>
            <a:endParaRPr lang="en-US" dirty="0"/>
          </a:p>
        </p:txBody>
      </p:sp>
      <p:sp>
        <p:nvSpPr>
          <p:cNvPr id="5" name="Slide Number Placeholder 4">
            <a:extLst>
              <a:ext uri="{FF2B5EF4-FFF2-40B4-BE49-F238E27FC236}">
                <a16:creationId xmlns:a16="http://schemas.microsoft.com/office/drawing/2014/main" id="{5FB3F1D6-1FFA-F745-A2B8-20E2873EC0A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6" name="Content Placeholder 2">
            <a:extLst>
              <a:ext uri="{FF2B5EF4-FFF2-40B4-BE49-F238E27FC236}">
                <a16:creationId xmlns:a16="http://schemas.microsoft.com/office/drawing/2014/main" id="{A7BB56F2-6E87-654C-B1E5-F5B814863B91}"/>
              </a:ext>
            </a:extLst>
          </p:cNvPr>
          <p:cNvSpPr txBox="1">
            <a:spLocks/>
          </p:cNvSpPr>
          <p:nvPr/>
        </p:nvSpPr>
        <p:spPr>
          <a:xfrm>
            <a:off x="387326" y="1460211"/>
            <a:ext cx="8299471" cy="432424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Bayou Builders are a 10-person, community-based team in Hammond, Louisiana.</a:t>
            </a:r>
          </a:p>
          <a:p>
            <a:r>
              <a:rPr lang="en-US" dirty="0"/>
              <a:t>They have won a Champions’ or Champion’s Runner-up award every year in their state and attended the North American Open, Razorback Open and World Festival. </a:t>
            </a:r>
          </a:p>
          <a:p>
            <a:r>
              <a:rPr lang="en-US" dirty="0"/>
              <a:t>In 2017, they were also nominated for the Global Innovation Award from Louisiana.</a:t>
            </a:r>
          </a:p>
          <a:p>
            <a:r>
              <a:rPr lang="en-US" dirty="0"/>
              <a:t>Bayou Builders are very involved in their community, giving hundreds of hours to outreach activities each year</a:t>
            </a:r>
          </a:p>
          <a:p>
            <a:pPr marL="0" indent="0">
              <a:buNone/>
            </a:pPr>
            <a:endParaRPr lang="en-US" sz="1400" dirty="0"/>
          </a:p>
        </p:txBody>
      </p:sp>
      <p:pic>
        <p:nvPicPr>
          <p:cNvPr id="7" name="Picture 6">
            <a:extLst>
              <a:ext uri="{FF2B5EF4-FFF2-40B4-BE49-F238E27FC236}">
                <a16:creationId xmlns:a16="http://schemas.microsoft.com/office/drawing/2014/main" id="{4359A5E2-BA8C-8348-AB6C-C78826FE64C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65960" y="4280932"/>
            <a:ext cx="4609250" cy="2036003"/>
          </a:xfrm>
          <a:prstGeom prst="rect">
            <a:avLst/>
          </a:prstGeom>
        </p:spPr>
      </p:pic>
    </p:spTree>
    <p:extLst>
      <p:ext uri="{BB962C8B-B14F-4D97-AF65-F5344CB8AC3E}">
        <p14:creationId xmlns:p14="http://schemas.microsoft.com/office/powerpoint/2010/main" val="2453344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a:spcBef>
                <a:spcPts val="0"/>
              </a:spcBef>
              <a:buClr>
                <a:schemeClr val="lt1"/>
              </a:buClr>
              <a:buSzPts val="2800"/>
            </a:pPr>
            <a:r>
              <a:rPr lang="en-US" dirty="0">
                <a:sym typeface="Cabin"/>
              </a:rPr>
              <a:t>WH</a:t>
            </a:r>
            <a:r>
              <a:rPr lang="en-US" dirty="0"/>
              <a:t>AT</a:t>
            </a:r>
            <a:r>
              <a:rPr lang="en-US" dirty="0">
                <a:sym typeface="Cabin"/>
              </a:rPr>
              <a:t> IS A TYPICAL JUDGING SESSION LIKE?</a:t>
            </a:r>
            <a:endParaRPr dirty="0"/>
          </a:p>
        </p:txBody>
      </p:sp>
      <p:sp>
        <p:nvSpPr>
          <p:cNvPr id="108" name="Shape 108"/>
          <p:cNvSpPr txBox="1">
            <a:spLocks noGrp="1"/>
          </p:cNvSpPr>
          <p:nvPr>
            <p:ph idx="1"/>
          </p:nvPr>
        </p:nvSpPr>
        <p:spPr>
          <a:xfrm>
            <a:off x="448092" y="1505583"/>
            <a:ext cx="4588420" cy="4353215"/>
          </a:xfrm>
          <a:prstGeom prst="rect">
            <a:avLst/>
          </a:prstGeom>
          <a:noFill/>
          <a:ln>
            <a:noFill/>
          </a:ln>
        </p:spPr>
        <p:txBody>
          <a:bodyPr spcFirstLastPara="1" wrap="square" lIns="91425" tIns="45700" rIns="91425" bIns="45700" anchor="t" anchorCtr="0">
            <a:noAutofit/>
          </a:bodyPr>
          <a:lstStyle/>
          <a:p>
            <a:pPr marL="342900" lvl="1" indent="-342900">
              <a:spcBef>
                <a:spcPts val="0"/>
              </a:spcBef>
              <a:spcAft>
                <a:spcPts val="0"/>
              </a:spcAft>
              <a:buSzPts val="2208"/>
            </a:pPr>
            <a:r>
              <a:rPr lang="en-US" sz="2000" dirty="0"/>
              <a:t>Core Values judging can vary by region</a:t>
            </a:r>
          </a:p>
          <a:p>
            <a:pPr marL="342900" lvl="1" indent="-342900">
              <a:spcBef>
                <a:spcPts val="0"/>
              </a:spcBef>
              <a:spcAft>
                <a:spcPts val="0"/>
              </a:spcAft>
              <a:buSzPts val="2208"/>
            </a:pPr>
            <a:r>
              <a:rPr lang="en-US" sz="2000" dirty="0"/>
              <a:t>In the new Consolidated 30 minute judging, there is a time for a Core Values discussion (3mins)</a:t>
            </a:r>
          </a:p>
          <a:p>
            <a:pPr marL="342900" lvl="1" indent="-342900">
              <a:spcBef>
                <a:spcPts val="0"/>
              </a:spcBef>
              <a:spcAft>
                <a:spcPts val="0"/>
              </a:spcAft>
              <a:buSzPts val="2208"/>
            </a:pPr>
            <a:r>
              <a:rPr lang="en-US" sz="2000" dirty="0"/>
              <a:t>Some regions will allow you a formal presentation during this time. Others will only ask questions about your team.</a:t>
            </a:r>
          </a:p>
          <a:p>
            <a:pPr marL="342900" lvl="1" indent="-342900">
              <a:spcBef>
                <a:spcPts val="0"/>
              </a:spcBef>
              <a:spcAft>
                <a:spcPts val="0"/>
              </a:spcAft>
              <a:buSzPts val="2208"/>
            </a:pPr>
            <a:r>
              <a:rPr lang="en-US" sz="2000" dirty="0"/>
              <a:t>Use the time in other areas of the judging session to also address Core Values topics</a:t>
            </a:r>
          </a:p>
          <a:p>
            <a:pPr marL="342900" lvl="1" indent="-342900">
              <a:spcBef>
                <a:spcPts val="0"/>
              </a:spcBef>
              <a:spcAft>
                <a:spcPts val="0"/>
              </a:spcAft>
              <a:buSzPts val="2208"/>
            </a:pPr>
            <a:r>
              <a:rPr lang="en-US" sz="2000" dirty="0"/>
              <a:t>Some regions may as your team to do a Team Activity and others may ask for a poster (check with your region first)</a:t>
            </a:r>
            <a:endParaRPr sz="2000" dirty="0"/>
          </a:p>
          <a:p>
            <a:pPr marL="630000" marR="0" lvl="1" indent="-165792" algn="l" rtl="0">
              <a:spcBef>
                <a:spcPts val="0"/>
              </a:spcBef>
              <a:spcAft>
                <a:spcPts val="0"/>
              </a:spcAft>
              <a:buClr>
                <a:schemeClr val="accent2"/>
              </a:buClr>
              <a:buSzPts val="2208"/>
              <a:buFont typeface="Noto Sans Symbols"/>
              <a:buNone/>
            </a:pPr>
            <a:endParaRPr sz="2000" dirty="0"/>
          </a:p>
          <a:p>
            <a:pPr marL="0" marR="0" lvl="0" indent="0" algn="l" rtl="0">
              <a:spcBef>
                <a:spcPts val="0"/>
              </a:spcBef>
              <a:spcAft>
                <a:spcPts val="0"/>
              </a:spcAft>
              <a:buNone/>
            </a:pPr>
            <a:r>
              <a:rPr lang="en-US" sz="2000" dirty="0"/>
              <a:t> </a:t>
            </a:r>
            <a:endParaRPr sz="2000" b="0" i="0" u="none" strike="noStrike" cap="none" dirty="0">
              <a:solidFill>
                <a:schemeClr val="dk2"/>
              </a:solidFill>
              <a:latin typeface="Cabin"/>
              <a:ea typeface="Cabin"/>
              <a:cs typeface="Cabin"/>
              <a:sym typeface="Cabin"/>
            </a:endParaRPr>
          </a:p>
        </p:txBody>
      </p:sp>
      <p:sp>
        <p:nvSpPr>
          <p:cNvPr id="110" name="Shape 11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0" i="0" u="none" strike="noStrike" cap="none" dirty="0">
                <a:solidFill>
                  <a:srgbClr val="2D58AC"/>
                </a:solidFill>
                <a:latin typeface="Cabin"/>
                <a:ea typeface="Cabin"/>
                <a:cs typeface="Cabin"/>
                <a:sym typeface="Cabin"/>
              </a:rPr>
              <a:t>Copyright 2021, </a:t>
            </a:r>
            <a:r>
              <a:rPr lang="en-US" b="0" i="0" u="none" strike="noStrike" cap="none" dirty="0" err="1">
                <a:solidFill>
                  <a:srgbClr val="2D58AC"/>
                </a:solidFill>
                <a:latin typeface="Cabin"/>
                <a:ea typeface="Cabin"/>
                <a:cs typeface="Cabin"/>
                <a:sym typeface="Cabin"/>
              </a:rPr>
              <a:t>FLLTutorials.com</a:t>
            </a:r>
            <a:endParaRPr sz="1000" dirty="0"/>
          </a:p>
        </p:txBody>
      </p:sp>
      <p:sp>
        <p:nvSpPr>
          <p:cNvPr id="2" name="Slide Number Placeholder 1">
            <a:extLst>
              <a:ext uri="{FF2B5EF4-FFF2-40B4-BE49-F238E27FC236}">
                <a16:creationId xmlns:a16="http://schemas.microsoft.com/office/drawing/2014/main" id="{7213A53B-9EBC-F145-BBA8-68B565F41E04}"/>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4" name="Picture 3" descr="Chart&#10;&#10;Description automatically generated with low confidence">
            <a:extLst>
              <a:ext uri="{FF2B5EF4-FFF2-40B4-BE49-F238E27FC236}">
                <a16:creationId xmlns:a16="http://schemas.microsoft.com/office/drawing/2014/main" id="{47402684-BA27-C841-AC6D-1C9C210AF362}"/>
              </a:ext>
            </a:extLst>
          </p:cNvPr>
          <p:cNvPicPr>
            <a:picLocks noChangeAspect="1"/>
          </p:cNvPicPr>
          <p:nvPr/>
        </p:nvPicPr>
        <p:blipFill rotWithShape="1">
          <a:blip r:embed="rId3"/>
          <a:srcRect t="1862" b="6975"/>
          <a:stretch/>
        </p:blipFill>
        <p:spPr>
          <a:xfrm>
            <a:off x="5036511" y="1932953"/>
            <a:ext cx="3878888" cy="3703558"/>
          </a:xfrm>
          <a:prstGeom prst="rect">
            <a:avLst/>
          </a:prstGeom>
        </p:spPr>
      </p:pic>
    </p:spTree>
    <p:extLst>
      <p:ext uri="{BB962C8B-B14F-4D97-AF65-F5344CB8AC3E}">
        <p14:creationId xmlns:p14="http://schemas.microsoft.com/office/powerpoint/2010/main" val="306367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spcBef>
                <a:spcPts val="0"/>
              </a:spcBef>
              <a:spcAft>
                <a:spcPts val="0"/>
              </a:spcAft>
              <a:buClr>
                <a:schemeClr val="lt1"/>
              </a:buClr>
              <a:buSzPts val="2800"/>
            </a:pPr>
            <a:r>
              <a:rPr lang="en-US" dirty="0">
                <a:sym typeface="Cabin"/>
              </a:rPr>
              <a:t>CORE VALUEs JUDGING OBJECTIVES</a:t>
            </a:r>
            <a:endParaRPr dirty="0"/>
          </a:p>
        </p:txBody>
      </p:sp>
      <p:sp>
        <p:nvSpPr>
          <p:cNvPr id="108" name="Shape 10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lvl="1" indent="-342900">
              <a:spcBef>
                <a:spcPts val="0"/>
              </a:spcBef>
              <a:spcAft>
                <a:spcPts val="0"/>
              </a:spcAft>
              <a:buSzPts val="2208"/>
            </a:pPr>
            <a:r>
              <a:rPr lang="en-US" sz="2400" dirty="0"/>
              <a:t>Core Values judging is a lot of fun. It’s your team’s chance to share its identity.  </a:t>
            </a:r>
          </a:p>
          <a:p>
            <a:pPr marL="342900" lvl="1" indent="-342900">
              <a:spcBef>
                <a:spcPts val="0"/>
              </a:spcBef>
              <a:spcAft>
                <a:spcPts val="0"/>
              </a:spcAft>
              <a:buSzPts val="2208"/>
            </a:pPr>
            <a:r>
              <a:rPr lang="en-US" sz="2400" dirty="0"/>
              <a:t>It’s your chance to share your team goals and why being a part of FLL is important to you.</a:t>
            </a:r>
            <a:endParaRPr sz="2400" dirty="0"/>
          </a:p>
          <a:p>
            <a:pPr marL="0" marR="0" lvl="0" indent="0" algn="l" rtl="0">
              <a:spcBef>
                <a:spcPts val="0"/>
              </a:spcBef>
              <a:spcAft>
                <a:spcPts val="0"/>
              </a:spcAft>
              <a:buNone/>
            </a:pPr>
            <a:r>
              <a:rPr lang="en-US" sz="2400" dirty="0"/>
              <a:t> </a:t>
            </a:r>
            <a:endParaRPr sz="2400" b="0" i="0" u="none" strike="noStrike" cap="none" dirty="0">
              <a:solidFill>
                <a:schemeClr val="dk2"/>
              </a:solidFill>
              <a:latin typeface="Cabin"/>
              <a:ea typeface="Cabin"/>
              <a:cs typeface="Cabin"/>
              <a:sym typeface="Cabin"/>
            </a:endParaRPr>
          </a:p>
        </p:txBody>
      </p:sp>
      <p:sp>
        <p:nvSpPr>
          <p:cNvPr id="110" name="Shape 11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0" i="0" u="none" strike="noStrike" cap="none" dirty="0">
                <a:solidFill>
                  <a:srgbClr val="2D58AC"/>
                </a:solidFill>
                <a:latin typeface="Cabin"/>
                <a:ea typeface="Cabin"/>
                <a:cs typeface="Cabin"/>
                <a:sym typeface="Cabin"/>
              </a:rPr>
              <a:t>Copyright 2021, </a:t>
            </a:r>
            <a:r>
              <a:rPr lang="en-US" b="0" i="0" u="none" strike="noStrike" cap="none" dirty="0" err="1">
                <a:solidFill>
                  <a:srgbClr val="2D58AC"/>
                </a:solidFill>
                <a:latin typeface="Cabin"/>
                <a:ea typeface="Cabin"/>
                <a:cs typeface="Cabin"/>
                <a:sym typeface="Cabin"/>
              </a:rPr>
              <a:t>FLLTutorials.com</a:t>
            </a:r>
            <a:endParaRPr sz="1000" dirty="0"/>
          </a:p>
        </p:txBody>
      </p:sp>
      <p:sp>
        <p:nvSpPr>
          <p:cNvPr id="2" name="Slide Number Placeholder 1">
            <a:extLst>
              <a:ext uri="{FF2B5EF4-FFF2-40B4-BE49-F238E27FC236}">
                <a16:creationId xmlns:a16="http://schemas.microsoft.com/office/drawing/2014/main" id="{7213A53B-9EBC-F145-BBA8-68B565F41E04}"/>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12" name="Shape 11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01400" y="3765525"/>
            <a:ext cx="3211176" cy="2408375"/>
          </a:xfrm>
          <a:prstGeom prst="rect">
            <a:avLst/>
          </a:prstGeom>
          <a:noFill/>
          <a:ln>
            <a:noFill/>
          </a:ln>
        </p:spPr>
      </p:pic>
      <p:pic>
        <p:nvPicPr>
          <p:cNvPr id="113" name="Shape 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804450" y="3765525"/>
            <a:ext cx="3211150" cy="2408375"/>
          </a:xfrm>
          <a:prstGeom prst="rect">
            <a:avLst/>
          </a:prstGeom>
          <a:noFill/>
          <a:ln>
            <a:noFill/>
          </a:ln>
        </p:spPr>
      </p:pic>
    </p:spTree>
    <p:extLst>
      <p:ext uri="{BB962C8B-B14F-4D97-AF65-F5344CB8AC3E}">
        <p14:creationId xmlns:p14="http://schemas.microsoft.com/office/powerpoint/2010/main" val="2160113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dirty="0"/>
              <a:t>PREPARING YOUR CORE VALUES JUDGING</a:t>
            </a:r>
            <a:endParaRPr dirty="0"/>
          </a:p>
        </p:txBody>
      </p:sp>
      <p:sp>
        <p:nvSpPr>
          <p:cNvPr id="171" name="Shape 171"/>
          <p:cNvSpPr txBox="1">
            <a:spLocks noGrp="1"/>
          </p:cNvSpPr>
          <p:nvPr>
            <p:ph idx="1"/>
          </p:nvPr>
        </p:nvSpPr>
        <p:spPr>
          <a:xfrm>
            <a:off x="448092" y="1505583"/>
            <a:ext cx="5003686" cy="4353215"/>
          </a:xfrm>
          <a:prstGeom prst="rect">
            <a:avLst/>
          </a:prstGeom>
        </p:spPr>
        <p:txBody>
          <a:bodyPr spcFirstLastPara="1" wrap="square" lIns="91425" tIns="45700" rIns="91425" bIns="45700" anchor="t" anchorCtr="0">
            <a:noAutofit/>
          </a:bodyPr>
          <a:lstStyle/>
          <a:p>
            <a:pPr>
              <a:spcBef>
                <a:spcPts val="720"/>
              </a:spcBef>
              <a:spcAft>
                <a:spcPts val="0"/>
              </a:spcAft>
            </a:pPr>
            <a:r>
              <a:rPr lang="en-US" sz="2200" dirty="0"/>
              <a:t>Make sure to reference the Core Values Judging Rubric </a:t>
            </a:r>
          </a:p>
          <a:p>
            <a:pPr>
              <a:spcBef>
                <a:spcPts val="720"/>
              </a:spcBef>
              <a:spcAft>
                <a:spcPts val="0"/>
              </a:spcAft>
            </a:pPr>
            <a:r>
              <a:rPr lang="en-US" sz="2200" dirty="0"/>
              <a:t>Some teams choose to prepare a scripted presentation, skit, song or cheer.  This is your chance to share the best of your team with others.</a:t>
            </a:r>
          </a:p>
          <a:p>
            <a:pPr>
              <a:spcBef>
                <a:spcPts val="720"/>
              </a:spcBef>
              <a:spcAft>
                <a:spcPts val="0"/>
              </a:spcAft>
            </a:pPr>
            <a:r>
              <a:rPr lang="en-US" sz="2200" dirty="0"/>
              <a:t>Always check with your region as to what is required</a:t>
            </a:r>
            <a:endParaRPr sz="2200" dirty="0"/>
          </a:p>
          <a:p>
            <a:pPr marL="457200" lvl="0" indent="0">
              <a:spcBef>
                <a:spcPts val="720"/>
              </a:spcBef>
              <a:spcAft>
                <a:spcPts val="600"/>
              </a:spcAft>
              <a:buNone/>
            </a:pPr>
            <a:endParaRPr sz="2200" dirty="0"/>
          </a:p>
        </p:txBody>
      </p:sp>
      <p:sp>
        <p:nvSpPr>
          <p:cNvPr id="2" name="Footer Placeholder 1">
            <a:extLst>
              <a:ext uri="{FF2B5EF4-FFF2-40B4-BE49-F238E27FC236}">
                <a16:creationId xmlns:a16="http://schemas.microsoft.com/office/drawing/2014/main" id="{372051B1-3845-1C40-978D-CA7A4B3D4C22}"/>
              </a:ext>
            </a:extLst>
          </p:cNvPr>
          <p:cNvSpPr>
            <a:spLocks noGrp="1"/>
          </p:cNvSpPr>
          <p:nvPr>
            <p:ph type="ftr" sz="quarter" idx="11"/>
          </p:nvPr>
        </p:nvSpPr>
        <p:spPr/>
        <p:txBody>
          <a:bodyPr/>
          <a:lstStyle/>
          <a:p>
            <a:r>
              <a:rPr lang="en-US"/>
              <a:t>Copyright 2021, FLLTutorials.com</a:t>
            </a:r>
            <a:endParaRPr lang="en-US" dirty="0"/>
          </a:p>
        </p:txBody>
      </p:sp>
      <p:sp>
        <p:nvSpPr>
          <p:cNvPr id="172" name="Shape 172"/>
          <p:cNvSpPr txBox="1">
            <a:spLocks noGrp="1"/>
          </p:cNvSpPr>
          <p:nvPr>
            <p:ph type="sldNum" sz="quarter" idx="12"/>
          </p:nvPr>
        </p:nvSpPr>
        <p:spPr>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5</a:t>
            </a:fld>
            <a:endParaRPr/>
          </a:p>
        </p:txBody>
      </p:sp>
      <p:pic>
        <p:nvPicPr>
          <p:cNvPr id="8" name="Picture 7" descr="Chart, bar chart&#10;&#10;Description automatically generated">
            <a:extLst>
              <a:ext uri="{FF2B5EF4-FFF2-40B4-BE49-F238E27FC236}">
                <a16:creationId xmlns:a16="http://schemas.microsoft.com/office/drawing/2014/main" id="{FDDF662F-BF7D-4044-AB16-E875F6EBC9E0}"/>
              </a:ext>
            </a:extLst>
          </p:cNvPr>
          <p:cNvPicPr>
            <a:picLocks noChangeAspect="1"/>
          </p:cNvPicPr>
          <p:nvPr/>
        </p:nvPicPr>
        <p:blipFill rotWithShape="1">
          <a:blip r:embed="rId3"/>
          <a:srcRect l="2568" r="26207"/>
          <a:stretch/>
        </p:blipFill>
        <p:spPr>
          <a:xfrm>
            <a:off x="5451777" y="1427566"/>
            <a:ext cx="3157539" cy="3076575"/>
          </a:xfrm>
          <a:prstGeom prst="rect">
            <a:avLst/>
          </a:prstGeom>
        </p:spPr>
      </p:pic>
      <p:pic>
        <p:nvPicPr>
          <p:cNvPr id="174" name="Shape 17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134290" y="3943790"/>
            <a:ext cx="3436654" cy="2441250"/>
          </a:xfrm>
          <a:prstGeom prst="rect">
            <a:avLst/>
          </a:prstGeom>
          <a:noFill/>
          <a:ln>
            <a:noFill/>
          </a:ln>
        </p:spPr>
      </p:pic>
    </p:spTree>
    <p:extLst>
      <p:ext uri="{BB962C8B-B14F-4D97-AF65-F5344CB8AC3E}">
        <p14:creationId xmlns:p14="http://schemas.microsoft.com/office/powerpoint/2010/main" val="12969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dirty="0"/>
              <a:t>PREPARING YOUR CORE VALUES JUDGING</a:t>
            </a:r>
            <a:endParaRPr dirty="0"/>
          </a:p>
        </p:txBody>
      </p:sp>
      <p:sp>
        <p:nvSpPr>
          <p:cNvPr id="181" name="Shape 181"/>
          <p:cNvSpPr txBox="1">
            <a:spLocks noGrp="1"/>
          </p:cNvSpPr>
          <p:nvPr>
            <p:ph idx="1"/>
          </p:nvPr>
        </p:nvSpPr>
        <p:spPr>
          <a:prstGeom prst="rect">
            <a:avLst/>
          </a:prstGeom>
        </p:spPr>
        <p:txBody>
          <a:bodyPr spcFirstLastPara="1" wrap="square" lIns="91425" tIns="45700" rIns="91425" bIns="45700" anchor="t" anchorCtr="0">
            <a:noAutofit/>
          </a:bodyPr>
          <a:lstStyle/>
          <a:p>
            <a:pPr>
              <a:spcBef>
                <a:spcPts val="720"/>
              </a:spcBef>
              <a:spcAft>
                <a:spcPts val="0"/>
              </a:spcAft>
            </a:pPr>
            <a:r>
              <a:rPr lang="en-US" sz="2200" dirty="0"/>
              <a:t>Practice your presentation as much as possible; focus on maintaining eye contact and speaking clearly at a moderate rate.</a:t>
            </a:r>
            <a:endParaRPr sz="2200" dirty="0"/>
          </a:p>
          <a:p>
            <a:pPr>
              <a:spcBef>
                <a:spcPts val="720"/>
              </a:spcBef>
              <a:spcAft>
                <a:spcPts val="0"/>
              </a:spcAft>
            </a:pPr>
            <a:endParaRPr sz="1200" dirty="0"/>
          </a:p>
          <a:p>
            <a:pPr>
              <a:spcBef>
                <a:spcPts val="720"/>
              </a:spcBef>
            </a:pPr>
            <a:r>
              <a:rPr lang="en-US" sz="2200" dirty="0"/>
              <a:t>Be sure to include lots of pictures on your Core Values poster. It’s great for judges to see and can help remind you of things you want to say if you become nervous.</a:t>
            </a:r>
            <a:endParaRPr dirty="0"/>
          </a:p>
        </p:txBody>
      </p:sp>
      <p:sp>
        <p:nvSpPr>
          <p:cNvPr id="2" name="Footer Placeholder 1">
            <a:extLst>
              <a:ext uri="{FF2B5EF4-FFF2-40B4-BE49-F238E27FC236}">
                <a16:creationId xmlns:a16="http://schemas.microsoft.com/office/drawing/2014/main" id="{C3CEB3E9-277D-D246-B4A4-9F14FAA467EF}"/>
              </a:ext>
            </a:extLst>
          </p:cNvPr>
          <p:cNvSpPr>
            <a:spLocks noGrp="1"/>
          </p:cNvSpPr>
          <p:nvPr>
            <p:ph type="ftr" sz="quarter" idx="11"/>
          </p:nvPr>
        </p:nvSpPr>
        <p:spPr/>
        <p:txBody>
          <a:bodyPr/>
          <a:lstStyle/>
          <a:p>
            <a:r>
              <a:rPr lang="en-US"/>
              <a:t>Copyright 2021, FLLTutorials.com</a:t>
            </a:r>
            <a:endParaRPr lang="en-US" dirty="0"/>
          </a:p>
        </p:txBody>
      </p:sp>
      <p:sp>
        <p:nvSpPr>
          <p:cNvPr id="182" name="Shape 182"/>
          <p:cNvSpPr txBox="1">
            <a:spLocks noGrp="1"/>
          </p:cNvSpPr>
          <p:nvPr>
            <p:ph type="sldNum" sz="quarter" idx="12"/>
          </p:nvPr>
        </p:nvSpPr>
        <p:spPr>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6</a:t>
            </a:fld>
            <a:endParaRPr/>
          </a:p>
        </p:txBody>
      </p:sp>
      <p:pic>
        <p:nvPicPr>
          <p:cNvPr id="183" name="Shape 18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245250" y="3873075"/>
            <a:ext cx="3149750" cy="2362300"/>
          </a:xfrm>
          <a:prstGeom prst="rect">
            <a:avLst/>
          </a:prstGeom>
          <a:noFill/>
          <a:ln>
            <a:noFill/>
          </a:ln>
        </p:spPr>
      </p:pic>
      <p:pic>
        <p:nvPicPr>
          <p:cNvPr id="184" name="Shape 18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693875" y="3873075"/>
            <a:ext cx="3149726" cy="2362300"/>
          </a:xfrm>
          <a:prstGeom prst="rect">
            <a:avLst/>
          </a:prstGeom>
          <a:noFill/>
          <a:ln>
            <a:noFill/>
          </a:ln>
        </p:spPr>
      </p:pic>
    </p:spTree>
    <p:extLst>
      <p:ext uri="{BB962C8B-B14F-4D97-AF65-F5344CB8AC3E}">
        <p14:creationId xmlns:p14="http://schemas.microsoft.com/office/powerpoint/2010/main" val="12885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dirty="0"/>
              <a:t>CORE VALUES POSTER (WHERE REQUIRED)</a:t>
            </a:r>
            <a:endParaRPr dirty="0"/>
          </a:p>
        </p:txBody>
      </p:sp>
      <p:sp>
        <p:nvSpPr>
          <p:cNvPr id="120" name="Shape 120"/>
          <p:cNvSpPr txBox="1">
            <a:spLocks noGrp="1"/>
          </p:cNvSpPr>
          <p:nvPr>
            <p:ph idx="1"/>
          </p:nvPr>
        </p:nvSpPr>
        <p:spPr>
          <a:prstGeom prst="rect">
            <a:avLst/>
          </a:prstGeom>
        </p:spPr>
        <p:txBody>
          <a:bodyPr spcFirstLastPara="1" wrap="square" lIns="91425" tIns="45700" rIns="91425" bIns="45700" anchor="t" anchorCtr="0">
            <a:noAutofit/>
          </a:bodyPr>
          <a:lstStyle/>
          <a:p>
            <a:pPr marL="342900" lvl="1" indent="-342900">
              <a:spcBef>
                <a:spcPts val="0"/>
              </a:spcBef>
              <a:spcAft>
                <a:spcPts val="0"/>
              </a:spcAft>
              <a:buSzPts val="2208"/>
            </a:pPr>
            <a:r>
              <a:rPr lang="en-US" sz="2400" dirty="0"/>
              <a:t>You may be asked to create a Core Values Poster and present it.</a:t>
            </a:r>
          </a:p>
          <a:p>
            <a:pPr marL="342900" lvl="1" indent="-342900">
              <a:spcBef>
                <a:spcPts val="0"/>
              </a:spcBef>
              <a:spcAft>
                <a:spcPts val="0"/>
              </a:spcAft>
              <a:buSzPts val="2208"/>
            </a:pPr>
            <a:r>
              <a:rPr lang="en-US" sz="2400" dirty="0"/>
              <a:t>Do not read your poster. Use it to remind you.</a:t>
            </a:r>
            <a:endParaRPr sz="1400" dirty="0"/>
          </a:p>
          <a:p>
            <a:pPr marL="342900" lvl="1" indent="-342900">
              <a:spcBef>
                <a:spcPts val="0"/>
              </a:spcBef>
              <a:spcAft>
                <a:spcPts val="0"/>
              </a:spcAft>
              <a:buSzPts val="2208"/>
            </a:pPr>
            <a:r>
              <a:rPr lang="en-US" sz="2400" dirty="0"/>
              <a:t>Leave time to answer questions.</a:t>
            </a:r>
            <a:endParaRPr dirty="0"/>
          </a:p>
        </p:txBody>
      </p:sp>
      <p:sp>
        <p:nvSpPr>
          <p:cNvPr id="2" name="Footer Placeholder 1">
            <a:extLst>
              <a:ext uri="{FF2B5EF4-FFF2-40B4-BE49-F238E27FC236}">
                <a16:creationId xmlns:a16="http://schemas.microsoft.com/office/drawing/2014/main" id="{EAC38B41-60F8-3042-AA79-358F62F2CC9D}"/>
              </a:ext>
            </a:extLst>
          </p:cNvPr>
          <p:cNvSpPr>
            <a:spLocks noGrp="1"/>
          </p:cNvSpPr>
          <p:nvPr>
            <p:ph type="ftr" sz="quarter" idx="11"/>
          </p:nvPr>
        </p:nvSpPr>
        <p:spPr/>
        <p:txBody>
          <a:bodyPr/>
          <a:lstStyle/>
          <a:p>
            <a:r>
              <a:rPr lang="en-US"/>
              <a:t>Copyright 2021, FLLTutorials.com</a:t>
            </a:r>
            <a:endParaRPr lang="en-US" dirty="0"/>
          </a:p>
        </p:txBody>
      </p:sp>
      <p:sp>
        <p:nvSpPr>
          <p:cNvPr id="121" name="Shape 121"/>
          <p:cNvSpPr txBox="1">
            <a:spLocks noGrp="1"/>
          </p:cNvSpPr>
          <p:nvPr>
            <p:ph type="sldNum" sz="quarter" idx="12"/>
          </p:nvPr>
        </p:nvSpPr>
        <p:spPr>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7</a:t>
            </a:fld>
            <a:endParaRPr/>
          </a:p>
        </p:txBody>
      </p:sp>
      <p:pic>
        <p:nvPicPr>
          <p:cNvPr id="122" name="Shape 12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84304" y="3234966"/>
            <a:ext cx="5383675" cy="2845325"/>
          </a:xfrm>
          <a:prstGeom prst="rect">
            <a:avLst/>
          </a:prstGeom>
          <a:noFill/>
          <a:ln>
            <a:noFill/>
          </a:ln>
        </p:spPr>
      </p:pic>
    </p:spTree>
    <p:extLst>
      <p:ext uri="{BB962C8B-B14F-4D97-AF65-F5344CB8AC3E}">
        <p14:creationId xmlns:p14="http://schemas.microsoft.com/office/powerpoint/2010/main" val="335357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2800"/>
              <a:buFont typeface="Cabin"/>
              <a:buNone/>
            </a:pPr>
            <a:r>
              <a:rPr lang="en-US" dirty="0"/>
              <a:t>TEAM BUILDING ACTIVITY (WHERE REQUIRED)</a:t>
            </a:r>
            <a:endParaRPr dirty="0"/>
          </a:p>
        </p:txBody>
      </p:sp>
      <p:sp>
        <p:nvSpPr>
          <p:cNvPr id="128" name="Shape 128"/>
          <p:cNvSpPr txBox="1">
            <a:spLocks noGrp="1"/>
          </p:cNvSpPr>
          <p:nvPr>
            <p:ph idx="1"/>
          </p:nvPr>
        </p:nvSpPr>
        <p:spPr>
          <a:xfrm>
            <a:off x="448091" y="1505583"/>
            <a:ext cx="4590837" cy="4353215"/>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2000" dirty="0"/>
              <a:t>You may be given a team building activity.  [Most regions no longer do this.]</a:t>
            </a:r>
          </a:p>
          <a:p>
            <a:pPr>
              <a:spcBef>
                <a:spcPts val="0"/>
              </a:spcBef>
              <a:spcAft>
                <a:spcPts val="0"/>
              </a:spcAft>
            </a:pPr>
            <a:endParaRPr lang="en-US" sz="2000" dirty="0"/>
          </a:p>
          <a:p>
            <a:pPr>
              <a:spcBef>
                <a:spcPts val="0"/>
              </a:spcBef>
              <a:spcAft>
                <a:spcPts val="0"/>
              </a:spcAft>
            </a:pPr>
            <a:r>
              <a:rPr lang="en-US" sz="2000" dirty="0"/>
              <a:t>When working with a large team, it may help to designate one person as the Team Building Mediator for each competition. This person assists in collecting ideas and makes sure every member is heard.  </a:t>
            </a:r>
            <a:endParaRPr sz="2000" dirty="0"/>
          </a:p>
          <a:p>
            <a:pPr>
              <a:spcBef>
                <a:spcPts val="0"/>
              </a:spcBef>
              <a:spcAft>
                <a:spcPts val="0"/>
              </a:spcAft>
            </a:pPr>
            <a:endParaRPr sz="2000" dirty="0"/>
          </a:p>
          <a:p>
            <a:pPr>
              <a:spcBef>
                <a:spcPts val="0"/>
              </a:spcBef>
              <a:spcAft>
                <a:spcPts val="0"/>
              </a:spcAft>
            </a:pPr>
            <a:r>
              <a:rPr lang="en-US" sz="2000" dirty="0"/>
              <a:t>It’s also this member’s job to make sure everyone comes to an agreement and starts the activity.</a:t>
            </a:r>
            <a:endParaRPr sz="2000" dirty="0"/>
          </a:p>
          <a:p>
            <a:pPr marL="457200" marR="0" lvl="0" indent="0" algn="l" rtl="0">
              <a:spcBef>
                <a:spcPts val="0"/>
              </a:spcBef>
              <a:spcAft>
                <a:spcPts val="0"/>
              </a:spcAft>
              <a:buNone/>
            </a:pPr>
            <a:endParaRPr sz="2000" dirty="0"/>
          </a:p>
        </p:txBody>
      </p:sp>
      <p:sp>
        <p:nvSpPr>
          <p:cNvPr id="130" name="Shape 13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0" i="0" u="none" strike="noStrike" cap="none" dirty="0">
                <a:solidFill>
                  <a:srgbClr val="2D58AC"/>
                </a:solidFill>
                <a:latin typeface="Cabin"/>
                <a:ea typeface="Cabin"/>
                <a:cs typeface="Cabin"/>
                <a:sym typeface="Cabin"/>
              </a:rPr>
              <a:t>Copyright 2021, </a:t>
            </a:r>
            <a:r>
              <a:rPr lang="en-US" b="0" i="0" u="none" strike="noStrike" cap="none" dirty="0" err="1">
                <a:solidFill>
                  <a:srgbClr val="2D58AC"/>
                </a:solidFill>
                <a:latin typeface="Cabin"/>
                <a:ea typeface="Cabin"/>
                <a:cs typeface="Cabin"/>
                <a:sym typeface="Cabin"/>
              </a:rPr>
              <a:t>FLLTutorials.com</a:t>
            </a:r>
            <a:endParaRPr b="0" i="0" u="none" strike="noStrike" cap="none" dirty="0">
              <a:solidFill>
                <a:srgbClr val="2D58AC"/>
              </a:solidFill>
              <a:latin typeface="Cabin"/>
              <a:ea typeface="Cabin"/>
              <a:cs typeface="Cabin"/>
              <a:sym typeface="Cabin"/>
            </a:endParaRPr>
          </a:p>
        </p:txBody>
      </p:sp>
      <p:sp>
        <p:nvSpPr>
          <p:cNvPr id="131" name="Shape 131"/>
          <p:cNvSpPr txBox="1">
            <a:spLocks noGrp="1"/>
          </p:cNvSpPr>
          <p:nvPr>
            <p:ph type="sldNum" sz="quarter" idx="1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b="0" i="0" u="none" strike="noStrike" cap="none">
                <a:solidFill>
                  <a:srgbClr val="2D58AC"/>
                </a:solidFill>
                <a:latin typeface="Cabin"/>
                <a:ea typeface="Cabin"/>
                <a:cs typeface="Cabin"/>
                <a:sym typeface="Cabin"/>
              </a:rPr>
              <a:t>8</a:t>
            </a:fld>
            <a:endParaRPr b="0" i="0" u="none" strike="noStrike" cap="none">
              <a:solidFill>
                <a:srgbClr val="2D58AC"/>
              </a:solidFill>
              <a:latin typeface="Cabin"/>
              <a:ea typeface="Cabin"/>
              <a:cs typeface="Cabin"/>
              <a:sym typeface="Cabin"/>
            </a:endParaRPr>
          </a:p>
        </p:txBody>
      </p:sp>
      <p:pic>
        <p:nvPicPr>
          <p:cNvPr id="133" name="Shape 1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192108" y="2181600"/>
            <a:ext cx="3503801" cy="2627838"/>
          </a:xfrm>
          <a:prstGeom prst="rect">
            <a:avLst/>
          </a:prstGeom>
          <a:noFill/>
          <a:ln>
            <a:noFill/>
          </a:ln>
        </p:spPr>
      </p:pic>
    </p:spTree>
    <p:extLst>
      <p:ext uri="{BB962C8B-B14F-4D97-AF65-F5344CB8AC3E}">
        <p14:creationId xmlns:p14="http://schemas.microsoft.com/office/powerpoint/2010/main" val="2636337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dirty="0"/>
              <a:t>PREPARING FOR YOUR ACTIVITY</a:t>
            </a:r>
            <a:endParaRPr dirty="0"/>
          </a:p>
        </p:txBody>
      </p:sp>
      <p:sp>
        <p:nvSpPr>
          <p:cNvPr id="140" name="Shape 140"/>
          <p:cNvSpPr txBox="1">
            <a:spLocks noGrp="1"/>
          </p:cNvSpPr>
          <p:nvPr>
            <p:ph idx="1"/>
          </p:nvPr>
        </p:nvSpPr>
        <p:spPr>
          <a:prstGeom prst="rect">
            <a:avLst/>
          </a:prstGeom>
        </p:spPr>
        <p:txBody>
          <a:bodyPr spcFirstLastPara="1" wrap="square" lIns="91425" tIns="45700" rIns="91425" bIns="45700" anchor="t" anchorCtr="0">
            <a:noAutofit/>
          </a:bodyPr>
          <a:lstStyle/>
          <a:p>
            <a:pPr>
              <a:spcBef>
                <a:spcPts val="0"/>
              </a:spcBef>
              <a:spcAft>
                <a:spcPts val="0"/>
              </a:spcAft>
            </a:pPr>
            <a:r>
              <a:rPr lang="en-US" sz="2200" dirty="0"/>
              <a:t>Depending on how often you meet prior to competition, you should try to work on team building at least once a week. Choose activities that are fun and help members work on how they communicate and make decisions. This is also a great way to get to know each other.</a:t>
            </a:r>
            <a:endParaRPr sz="2200" dirty="0"/>
          </a:p>
          <a:p>
            <a:pPr>
              <a:spcBef>
                <a:spcPts val="0"/>
              </a:spcBef>
              <a:spcAft>
                <a:spcPts val="0"/>
              </a:spcAft>
            </a:pPr>
            <a:endParaRPr sz="1000" dirty="0"/>
          </a:p>
          <a:p>
            <a:pPr>
              <a:spcBef>
                <a:spcPts val="0"/>
              </a:spcBef>
              <a:spcAft>
                <a:spcPts val="0"/>
              </a:spcAft>
            </a:pPr>
            <a:r>
              <a:rPr lang="en-US" sz="2200" dirty="0"/>
              <a:t>You should always debrief for at least 5 minutes after each team building activity to develop continued goals.</a:t>
            </a:r>
            <a:endParaRPr dirty="0"/>
          </a:p>
        </p:txBody>
      </p:sp>
      <p:sp>
        <p:nvSpPr>
          <p:cNvPr id="2" name="Footer Placeholder 1">
            <a:extLst>
              <a:ext uri="{FF2B5EF4-FFF2-40B4-BE49-F238E27FC236}">
                <a16:creationId xmlns:a16="http://schemas.microsoft.com/office/drawing/2014/main" id="{4EF8D1EB-765C-BC47-8356-A67129B0FF0E}"/>
              </a:ext>
            </a:extLst>
          </p:cNvPr>
          <p:cNvSpPr>
            <a:spLocks noGrp="1"/>
          </p:cNvSpPr>
          <p:nvPr>
            <p:ph type="ftr" sz="quarter" idx="11"/>
          </p:nvPr>
        </p:nvSpPr>
        <p:spPr/>
        <p:txBody>
          <a:bodyPr/>
          <a:lstStyle/>
          <a:p>
            <a:r>
              <a:rPr lang="en-US"/>
              <a:t>Copyright 2021, FLLTutorials.com</a:t>
            </a:r>
            <a:endParaRPr lang="en-US" dirty="0"/>
          </a:p>
        </p:txBody>
      </p:sp>
      <p:sp>
        <p:nvSpPr>
          <p:cNvPr id="141" name="Shape 141"/>
          <p:cNvSpPr txBox="1">
            <a:spLocks noGrp="1"/>
          </p:cNvSpPr>
          <p:nvPr>
            <p:ph type="sldNum" sz="quarter" idx="12"/>
          </p:nvPr>
        </p:nvSpPr>
        <p:spPr>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pic>
        <p:nvPicPr>
          <p:cNvPr id="142" name="Shape 14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281850" y="3893425"/>
            <a:ext cx="3070116" cy="2219424"/>
          </a:xfrm>
          <a:prstGeom prst="rect">
            <a:avLst/>
          </a:prstGeom>
          <a:noFill/>
          <a:ln>
            <a:noFill/>
          </a:ln>
        </p:spPr>
      </p:pic>
      <p:pic>
        <p:nvPicPr>
          <p:cNvPr id="143" name="Shape 14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824700" y="3893425"/>
            <a:ext cx="2975774" cy="2219434"/>
          </a:xfrm>
          <a:prstGeom prst="rect">
            <a:avLst/>
          </a:prstGeom>
          <a:noFill/>
          <a:ln>
            <a:noFill/>
          </a:ln>
        </p:spPr>
      </p:pic>
    </p:spTree>
    <p:extLst>
      <p:ext uri="{BB962C8B-B14F-4D97-AF65-F5344CB8AC3E}">
        <p14:creationId xmlns:p14="http://schemas.microsoft.com/office/powerpoint/2010/main" val="231048138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3109</TotalTime>
  <Words>889</Words>
  <Application>Microsoft Macintosh PowerPoint</Application>
  <PresentationFormat>On-screen Show (4:3)</PresentationFormat>
  <Paragraphs>92</Paragraphs>
  <Slides>14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Cabin</vt:lpstr>
      <vt:lpstr>Calibri</vt:lpstr>
      <vt:lpstr>Gill Sans MT</vt:lpstr>
      <vt:lpstr>Noto Sans Symbols</vt:lpstr>
      <vt:lpstr>Wingdings</vt:lpstr>
      <vt:lpstr>Wingdings 2</vt:lpstr>
      <vt:lpstr>Dividend</vt:lpstr>
      <vt:lpstr>CORE VALUES JUDGING</vt:lpstr>
      <vt:lpstr>MEET THE TEAM</vt:lpstr>
      <vt:lpstr>WHAT IS A TYPICAL JUDGING SESSION LIKE?</vt:lpstr>
      <vt:lpstr>CORE VALUEs JUDGING OBJECTIVES</vt:lpstr>
      <vt:lpstr>PREPARING YOUR CORE VALUES JUDGING</vt:lpstr>
      <vt:lpstr>PREPARING YOUR CORE VALUES JUDGING</vt:lpstr>
      <vt:lpstr>CORE VALUES POSTER (WHERE REQUIRED)</vt:lpstr>
      <vt:lpstr>TEAM BUILDING ACTIVITY (WHERE REQUIRED)</vt:lpstr>
      <vt:lpstr>PREPARING FOR YOUR ACTIVITY</vt:lpstr>
      <vt:lpstr>DURING THE ACTIVITY</vt:lpstr>
      <vt:lpstr>WHAT IF YOU DON’T FINISH THE ACTIVITY?</vt:lpstr>
      <vt:lpstr>PREPARING TO ANSWER JUDGING QUESTIONS</vt:lpstr>
      <vt:lpstr>FINAL THOUGHTS...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Srinivasan Seshan</cp:lastModifiedBy>
  <cp:revision>39</cp:revision>
  <dcterms:created xsi:type="dcterms:W3CDTF">2018-06-09T21:02:33Z</dcterms:created>
  <dcterms:modified xsi:type="dcterms:W3CDTF">2021-07-09T15:43:45Z</dcterms:modified>
</cp:coreProperties>
</file>